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0" r:id="rId4"/>
    <p:sldId id="279" r:id="rId5"/>
    <p:sldId id="280" r:id="rId6"/>
    <p:sldId id="269" r:id="rId7"/>
    <p:sldId id="271" r:id="rId8"/>
    <p:sldId id="272" r:id="rId9"/>
    <p:sldId id="264" r:id="rId10"/>
    <p:sldId id="265" r:id="rId11"/>
    <p:sldId id="281" r:id="rId12"/>
    <p:sldId id="282" r:id="rId13"/>
    <p:sldId id="283" r:id="rId14"/>
    <p:sldId id="268" r:id="rId15"/>
    <p:sldId id="284" r:id="rId16"/>
    <p:sldId id="287" r:id="rId17"/>
    <p:sldId id="286" r:id="rId18"/>
    <p:sldId id="275" r:id="rId19"/>
    <p:sldId id="285" r:id="rId20"/>
    <p:sldId id="28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80" d="100"/>
          <a:sy n="80" d="100"/>
        </p:scale>
        <p:origin x="40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</a:t>
            </a:r>
            <a:r>
              <a:rPr lang="nl-NL" dirty="0" err="1" smtClean="0"/>
              <a:t>ath</a:t>
            </a:r>
            <a:r>
              <a:rPr lang="nl-NL" dirty="0" smtClean="0"/>
              <a:t>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</a:t>
            </a:r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</a:t>
            </a:r>
            <a:r>
              <a:rPr lang="nl-NL" sz="2500" dirty="0" smtClean="0"/>
              <a:t>de financiering van niet-</a:t>
            </a:r>
            <a:r>
              <a:rPr lang="nl-NL" sz="2500" dirty="0" err="1" smtClean="0"/>
              <a:t>commerciele</a:t>
            </a:r>
            <a:r>
              <a:rPr lang="nl-NL" sz="2500" dirty="0" smtClean="0"/>
              <a:t> organisaties.</a:t>
            </a:r>
            <a:endParaRPr lang="nl-NL" sz="2500" dirty="0" smtClean="0"/>
          </a:p>
          <a:p>
            <a:r>
              <a:rPr lang="nl-NL" sz="2500" dirty="0" smtClean="0"/>
              <a:t>Het is veel theorie, zorg dat je dit leest/scant/leert.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907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5806"/>
          <a:stretch/>
        </p:blipFill>
        <p:spPr>
          <a:xfrm>
            <a:off x="0" y="-1"/>
            <a:ext cx="12091737" cy="113096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9087"/>
          <a:stretch/>
        </p:blipFill>
        <p:spPr>
          <a:xfrm>
            <a:off x="0" y="-1"/>
            <a:ext cx="12091737" cy="147988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091737" cy="208689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75531"/>
          <a:stretch/>
        </p:blipFill>
        <p:spPr>
          <a:xfrm>
            <a:off x="0" y="1900238"/>
            <a:ext cx="12091737" cy="110765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68887"/>
          <a:stretch/>
        </p:blipFill>
        <p:spPr>
          <a:xfrm>
            <a:off x="0" y="1900237"/>
            <a:ext cx="12091737" cy="140844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59585"/>
          <a:stretch/>
        </p:blipFill>
        <p:spPr>
          <a:xfrm>
            <a:off x="0" y="1900238"/>
            <a:ext cx="12091737" cy="182955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45232"/>
          <a:stretch/>
        </p:blipFill>
        <p:spPr>
          <a:xfrm>
            <a:off x="0" y="1900238"/>
            <a:ext cx="12091737" cy="247925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3"/>
          <a:srcRect b="36196"/>
          <a:stretch/>
        </p:blipFill>
        <p:spPr>
          <a:xfrm>
            <a:off x="0" y="1900237"/>
            <a:ext cx="12091737" cy="2888331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3"/>
          <a:srcRect b="29817"/>
          <a:stretch/>
        </p:blipFill>
        <p:spPr>
          <a:xfrm>
            <a:off x="0" y="1900237"/>
            <a:ext cx="12091737" cy="3177089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3"/>
          <a:srcRect b="21046"/>
          <a:stretch/>
        </p:blipFill>
        <p:spPr>
          <a:xfrm>
            <a:off x="0" y="1900237"/>
            <a:ext cx="12091737" cy="357413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3"/>
          <a:srcRect b="13604"/>
          <a:stretch/>
        </p:blipFill>
        <p:spPr>
          <a:xfrm>
            <a:off x="0" y="1900238"/>
            <a:ext cx="12091737" cy="3911016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00237"/>
            <a:ext cx="12091737" cy="452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02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5858"/>
          <a:stretch/>
        </p:blipFill>
        <p:spPr>
          <a:xfrm>
            <a:off x="0" y="0"/>
            <a:ext cx="12192000" cy="28274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22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35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456"/>
          <a:stretch/>
        </p:blipFill>
        <p:spPr>
          <a:xfrm>
            <a:off x="0" y="0"/>
            <a:ext cx="10696074" cy="99862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3552"/>
          <a:stretch/>
        </p:blipFill>
        <p:spPr>
          <a:xfrm>
            <a:off x="0" y="-1"/>
            <a:ext cx="10696074" cy="250256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4102"/>
          <a:stretch/>
        </p:blipFill>
        <p:spPr>
          <a:xfrm>
            <a:off x="0" y="-1"/>
            <a:ext cx="10696074" cy="383807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3075"/>
          <a:stretch/>
        </p:blipFill>
        <p:spPr>
          <a:xfrm>
            <a:off x="0" y="0"/>
            <a:ext cx="10696074" cy="528186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696074" cy="6866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68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</a:t>
            </a:r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</a:t>
            </a:r>
            <a:r>
              <a:rPr lang="nl-NL" sz="2500" dirty="0" smtClean="0"/>
              <a:t>leasen.</a:t>
            </a:r>
            <a:endParaRPr lang="nl-NL" sz="2500" dirty="0" smtClean="0"/>
          </a:p>
          <a:p>
            <a:r>
              <a:rPr lang="nl-NL" sz="2500" dirty="0" smtClean="0"/>
              <a:t>Het is veel theorie, zorg dat je dit leest/scant/leert.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232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064"/>
          <a:stretch/>
        </p:blipFill>
        <p:spPr>
          <a:xfrm>
            <a:off x="0" y="0"/>
            <a:ext cx="8927432" cy="14317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193"/>
          <a:stretch/>
        </p:blipFill>
        <p:spPr>
          <a:xfrm>
            <a:off x="0" y="0"/>
            <a:ext cx="8927432" cy="169645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1498"/>
          <a:stretch/>
        </p:blipFill>
        <p:spPr>
          <a:xfrm>
            <a:off x="0" y="0"/>
            <a:ext cx="8927432" cy="194911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0766"/>
          <a:stretch/>
        </p:blipFill>
        <p:spPr>
          <a:xfrm>
            <a:off x="0" y="0"/>
            <a:ext cx="8927432" cy="26830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6164"/>
          <a:stretch/>
        </p:blipFill>
        <p:spPr>
          <a:xfrm>
            <a:off x="0" y="0"/>
            <a:ext cx="8927432" cy="368166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7015"/>
          <a:stretch/>
        </p:blipFill>
        <p:spPr>
          <a:xfrm>
            <a:off x="0" y="0"/>
            <a:ext cx="8927432" cy="430730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1709"/>
          <a:stretch/>
        </p:blipFill>
        <p:spPr>
          <a:xfrm>
            <a:off x="0" y="0"/>
            <a:ext cx="8927432" cy="535405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6402"/>
          <a:stretch/>
        </p:blipFill>
        <p:spPr>
          <a:xfrm>
            <a:off x="0" y="0"/>
            <a:ext cx="8927432" cy="64008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27432" cy="683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79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Financiering van niet-commerciële organisaties.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Contributie van leden</a:t>
            </a:r>
          </a:p>
          <a:p>
            <a:r>
              <a:rPr lang="nl-NL" sz="2500" dirty="0" smtClean="0"/>
              <a:t>Giften</a:t>
            </a:r>
          </a:p>
          <a:p>
            <a:r>
              <a:rPr lang="nl-NL" sz="2500" dirty="0" smtClean="0"/>
              <a:t>Bijdragen overheid</a:t>
            </a:r>
          </a:p>
          <a:p>
            <a:r>
              <a:rPr lang="nl-NL" sz="2500" dirty="0" smtClean="0"/>
              <a:t>Sponsoring</a:t>
            </a:r>
          </a:p>
          <a:p>
            <a:r>
              <a:rPr lang="nl-NL" sz="2500" dirty="0" smtClean="0"/>
              <a:t>Commerciële activiteiten.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8233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Financiering van niet-commerciële organisaties.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4" y="1732449"/>
            <a:ext cx="11278205" cy="46956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Subsidie:</a:t>
            </a:r>
          </a:p>
          <a:p>
            <a:r>
              <a:rPr lang="nl-NL" sz="2500" dirty="0" smtClean="0"/>
              <a:t>Inputfinanciering: eerst kijken wat nodig is </a:t>
            </a:r>
            <a:r>
              <a:rPr lang="nl-NL" sz="2500" dirty="0" smtClean="0">
                <a:sym typeface="Wingdings" panose="05000000000000000000" pitchFamily="2" charset="2"/>
              </a:rPr>
              <a:t> dan subsidie.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Zo hoog mogelijke uitgave aangeven.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Outputfinanciering: vergoeding op basis van prestatie.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Of lumpsumfinanciering: op basis van een prestatienorm een bedrag. (school is dat aantal opgeleiden leerlingen) zelf invullen wat met het geld te doen.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Of budgetfinanciering: de geldgever stelt vooraf vast wat de organisatie krijgt en welke prestaties (activiteiten) het ervoor moet doen.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Let op: dit gaat om een maximum bedrag. 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17249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Financieel beleid.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5125551"/>
          </a:xfrm>
        </p:spPr>
        <p:txBody>
          <a:bodyPr>
            <a:noAutofit/>
          </a:bodyPr>
          <a:lstStyle/>
          <a:p>
            <a:r>
              <a:rPr lang="nl-NL" sz="2300" dirty="0" smtClean="0"/>
              <a:t>Leasen.</a:t>
            </a:r>
          </a:p>
          <a:p>
            <a:r>
              <a:rPr lang="nl-NL" sz="2300" dirty="0" smtClean="0"/>
              <a:t>Huren van een productie(middel) voor een bepaalde tijd.</a:t>
            </a:r>
          </a:p>
          <a:p>
            <a:r>
              <a:rPr lang="nl-NL" sz="2300" dirty="0" err="1" smtClean="0"/>
              <a:t>Operational</a:t>
            </a:r>
            <a:r>
              <a:rPr lang="nl-NL" sz="2300" dirty="0" smtClean="0"/>
              <a:t> lease: het object blijft eigendom van de verhuurder.</a:t>
            </a:r>
          </a:p>
          <a:p>
            <a:r>
              <a:rPr lang="nl-NL" sz="2300" dirty="0" smtClean="0"/>
              <a:t>De verhuurder is zowel economisch en juridisch eigenaar van het product.</a:t>
            </a:r>
          </a:p>
          <a:p>
            <a:r>
              <a:rPr lang="nl-NL" sz="2300" dirty="0" smtClean="0"/>
              <a:t>Tussentijds opzegbaar.</a:t>
            </a:r>
          </a:p>
          <a:p>
            <a:r>
              <a:rPr lang="nl-NL" sz="2300" dirty="0" smtClean="0"/>
              <a:t>Financial lease: het object wordt economisch eigendom van de huurder.</a:t>
            </a:r>
          </a:p>
          <a:p>
            <a:r>
              <a:rPr lang="nl-NL" sz="2300" dirty="0" smtClean="0"/>
              <a:t>Lange termijn niet opzegbaar</a:t>
            </a:r>
          </a:p>
          <a:p>
            <a:r>
              <a:rPr lang="nl-NL" sz="2300" dirty="0" smtClean="0"/>
              <a:t>Aan het einde neemt men het product goedkoop over, zeg je het contract vooraf op, geeft het product terug.</a:t>
            </a:r>
          </a:p>
          <a:p>
            <a:r>
              <a:rPr lang="nl-NL" sz="2300" dirty="0" smtClean="0"/>
              <a:t>Leasen = duurder dan eigen bezit, maar soms voor organisaties met weinige middelen een goede oplossing.</a:t>
            </a:r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227295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</a:t>
            </a:r>
            <a:r>
              <a:rPr lang="nl-NL" dirty="0" smtClean="0"/>
              <a:t>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werk!</a:t>
            </a:r>
          </a:p>
          <a:p>
            <a:r>
              <a:rPr lang="nl-NL" sz="2500" dirty="0" smtClean="0"/>
              <a:t>Het </a:t>
            </a:r>
            <a:r>
              <a:rPr lang="nl-NL" sz="2500" dirty="0" smtClean="0"/>
              <a:t>is veel theorie, zorg dat je dit leest/scant/leert.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146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</a:t>
            </a:r>
            <a:r>
              <a:rPr lang="nl-NL" dirty="0" smtClean="0"/>
              <a:t>3 </a:t>
            </a:r>
            <a:r>
              <a:rPr lang="nl-NL" dirty="0" smtClean="0"/>
              <a:t>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</a:t>
            </a:r>
            <a:r>
              <a:rPr lang="nl-NL" sz="2500" dirty="0" smtClean="0"/>
              <a:t>1: quiz van Personeel en Organisatie.</a:t>
            </a:r>
          </a:p>
          <a:p>
            <a:r>
              <a:rPr lang="nl-NL" sz="2500" dirty="0" smtClean="0"/>
              <a:t>Les 2 en 3: hoofdstuk 1 lesbrief stichting en vereniging.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019"/>
          <a:stretch/>
        </p:blipFill>
        <p:spPr>
          <a:xfrm>
            <a:off x="0" y="60326"/>
            <a:ext cx="9625263" cy="74579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-1" r="67375" b="42783"/>
          <a:stretch/>
        </p:blipFill>
        <p:spPr>
          <a:xfrm>
            <a:off x="1" y="60327"/>
            <a:ext cx="3140242" cy="38860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33750" b="42250"/>
          <a:stretch/>
        </p:blipFill>
        <p:spPr>
          <a:xfrm>
            <a:off x="0" y="60326"/>
            <a:ext cx="6376737" cy="392212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0833"/>
          <a:stretch/>
        </p:blipFill>
        <p:spPr>
          <a:xfrm>
            <a:off x="0" y="60326"/>
            <a:ext cx="9625263" cy="4018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1621"/>
          <a:stretch/>
        </p:blipFill>
        <p:spPr>
          <a:xfrm>
            <a:off x="0" y="60326"/>
            <a:ext cx="9625263" cy="464402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8255"/>
          <a:stretch/>
        </p:blipFill>
        <p:spPr>
          <a:xfrm>
            <a:off x="0" y="60326"/>
            <a:ext cx="9625263" cy="487262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3295"/>
          <a:stretch/>
        </p:blipFill>
        <p:spPr>
          <a:xfrm>
            <a:off x="0" y="60326"/>
            <a:ext cx="9625263" cy="520950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8689"/>
          <a:stretch/>
        </p:blipFill>
        <p:spPr>
          <a:xfrm>
            <a:off x="0" y="60326"/>
            <a:ext cx="9625263" cy="552232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5854"/>
          <a:stretch/>
        </p:blipFill>
        <p:spPr>
          <a:xfrm>
            <a:off x="0" y="60326"/>
            <a:ext cx="9625263" cy="5714832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1248"/>
          <a:stretch/>
        </p:blipFill>
        <p:spPr>
          <a:xfrm>
            <a:off x="0" y="60326"/>
            <a:ext cx="9625263" cy="602765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26"/>
            <a:ext cx="9625263" cy="679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17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</a:t>
            </a:r>
            <a:r>
              <a:rPr lang="nl-NL" sz="2500" dirty="0" smtClean="0"/>
              <a:t>de vereniging</a:t>
            </a:r>
            <a:endParaRPr lang="nl-NL" sz="2500" dirty="0" smtClean="0"/>
          </a:p>
          <a:p>
            <a:r>
              <a:rPr lang="nl-NL" sz="2500" dirty="0" smtClean="0"/>
              <a:t>Het is veel theorie, zorg dat je dit leest/scant/leert.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094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709"/>
          <a:stretch/>
        </p:blipFill>
        <p:spPr>
          <a:xfrm>
            <a:off x="0" y="0"/>
            <a:ext cx="11141242" cy="15280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0859"/>
          <a:stretch/>
        </p:blipFill>
        <p:spPr>
          <a:xfrm>
            <a:off x="0" y="0"/>
            <a:ext cx="11141242" cy="26830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5944"/>
          <a:stretch/>
        </p:blipFill>
        <p:spPr>
          <a:xfrm>
            <a:off x="0" y="0"/>
            <a:ext cx="11141242" cy="30199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1907"/>
          <a:stretch/>
        </p:blipFill>
        <p:spPr>
          <a:xfrm>
            <a:off x="0" y="0"/>
            <a:ext cx="11141242" cy="32966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7694"/>
          <a:stretch/>
        </p:blipFill>
        <p:spPr>
          <a:xfrm>
            <a:off x="0" y="0"/>
            <a:ext cx="11141242" cy="35854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1551"/>
          <a:stretch/>
        </p:blipFill>
        <p:spPr>
          <a:xfrm>
            <a:off x="0" y="0"/>
            <a:ext cx="11141242" cy="400651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0313"/>
          <a:stretch/>
        </p:blipFill>
        <p:spPr>
          <a:xfrm>
            <a:off x="0" y="0"/>
            <a:ext cx="11141242" cy="546233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141242" cy="685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94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0131"/>
          <a:stretch/>
        </p:blipFill>
        <p:spPr>
          <a:xfrm>
            <a:off x="0" y="1"/>
            <a:ext cx="11201400" cy="27432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5826"/>
          <a:stretch/>
        </p:blipFill>
        <p:spPr>
          <a:xfrm>
            <a:off x="0" y="0"/>
            <a:ext cx="11201400" cy="44155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5684"/>
          <a:stretch/>
        </p:blipFill>
        <p:spPr>
          <a:xfrm>
            <a:off x="0" y="0"/>
            <a:ext cx="11201400" cy="51134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0962"/>
          <a:stretch/>
        </p:blipFill>
        <p:spPr>
          <a:xfrm>
            <a:off x="0" y="1"/>
            <a:ext cx="11201400" cy="543827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01400" cy="688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53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Commercieel en niet-commercieel.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5" y="1732449"/>
            <a:ext cx="11050678" cy="466835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Commercieel </a:t>
            </a:r>
            <a:r>
              <a:rPr lang="nl-NL" sz="2500" dirty="0" smtClean="0">
                <a:sym typeface="Wingdings" panose="05000000000000000000" pitchFamily="2" charset="2"/>
              </a:rPr>
              <a:t> nastreven winst.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Niet-commercieel  nastreven ideëel doel.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Commercieel – NV, BV, eenmanszaak.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Niet-commercieel – De vereniging en de stichting.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Rechtspersoonlijkheid: aansprakelijkheid ligt bij de organisatie.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Natuurlijk persoon: aansprakelijkheid ligt bij de persoon.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655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Stichting.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Wel een bestuur, geen leden.</a:t>
            </a:r>
          </a:p>
          <a:p>
            <a:r>
              <a:rPr lang="nl-NL" sz="2500" dirty="0" smtClean="0"/>
              <a:t>Bestuur benoemd zichzelf.</a:t>
            </a:r>
          </a:p>
          <a:p>
            <a:r>
              <a:rPr lang="nl-NL" sz="2500" dirty="0" smtClean="0"/>
              <a:t>Oprichting vind plaats bij notariële akte. -</a:t>
            </a:r>
            <a:r>
              <a:rPr lang="nl-NL" sz="2500" dirty="0" smtClean="0">
                <a:sym typeface="Wingdings" panose="05000000000000000000" pitchFamily="2" charset="2"/>
              </a:rPr>
              <a:t> KVK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Bestuur neemt alle besluiten. (zowel dagelijks als lange termijn als financiële verslaggeving ).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7498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Vereniging.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0126" y="1446663"/>
            <a:ext cx="11117432" cy="517250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Zowel bestuur als leden.</a:t>
            </a:r>
          </a:p>
          <a:p>
            <a:r>
              <a:rPr lang="nl-NL" sz="2500" dirty="0" smtClean="0"/>
              <a:t>Bestuur wordt gekozen.</a:t>
            </a:r>
          </a:p>
          <a:p>
            <a:r>
              <a:rPr lang="nl-NL" sz="2500" dirty="0" smtClean="0"/>
              <a:t>Oprichting vind plaats bij notariële akte. -</a:t>
            </a:r>
            <a:r>
              <a:rPr lang="nl-NL" sz="2500" dirty="0" smtClean="0">
                <a:sym typeface="Wingdings" panose="05000000000000000000" pitchFamily="2" charset="2"/>
              </a:rPr>
              <a:t>VVR, maar hoeft niet VBR.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VBR – bestuurders aansprakelijk voor schulden, VVR niet.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Dagelijkse zaken binnen een vereniging (directie)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Besturen van de vereniging, financiën en verslaggeving (bestuur)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Vertegenwoordiging naar buiten toe (bestuur)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Hoogste besluitvormingsorgaan (ALV)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Ontslaan van bestuur, ontbinden van de vereniging, wijzigen van de statuten.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2092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was er tot nu toe belangrijk? Wat moeten we straks kennen?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Structuur van de stichting en van de vereniging</a:t>
            </a:r>
          </a:p>
          <a:p>
            <a:r>
              <a:rPr lang="nl-NL" sz="2500" dirty="0" smtClean="0"/>
              <a:t>Oprichtingseis van de stichting en van de verenging</a:t>
            </a:r>
          </a:p>
          <a:p>
            <a:r>
              <a:rPr lang="nl-NL" sz="2500" dirty="0" smtClean="0"/>
              <a:t>Taken en bevoegdheden van de stichting en van de verenging.</a:t>
            </a:r>
          </a:p>
          <a:p>
            <a:r>
              <a:rPr lang="nl-NL" sz="2500" dirty="0" smtClean="0"/>
              <a:t>Bij vereniging: taken van bestuur, taken van de algemene ledenvergadering.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6428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1106</TotalTime>
  <Words>639</Words>
  <Application>Microsoft Office PowerPoint</Application>
  <PresentationFormat>Breedbeeld</PresentationFormat>
  <Paragraphs>142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6" baseType="lpstr">
      <vt:lpstr>Arial</vt:lpstr>
      <vt:lpstr>Calibri</vt:lpstr>
      <vt:lpstr>Trebuchet MS</vt:lpstr>
      <vt:lpstr>Wingdings</vt:lpstr>
      <vt:lpstr>Wingdings 3</vt:lpstr>
      <vt:lpstr>Facet</vt:lpstr>
      <vt:lpstr>Beste ath 4. </vt:lpstr>
      <vt:lpstr>Programma aankomende 3 lessen .</vt:lpstr>
      <vt:lpstr>Zelfstandig lezen en maken t/m opgave 5</vt:lpstr>
      <vt:lpstr>PowerPoint-presentatie</vt:lpstr>
      <vt:lpstr>PowerPoint-presentatie</vt:lpstr>
      <vt:lpstr>Commercieel en niet-commercieel.</vt:lpstr>
      <vt:lpstr>Stichting.</vt:lpstr>
      <vt:lpstr>Vereniging.</vt:lpstr>
      <vt:lpstr>Wat was er tot nu toe belangrijk? Wat moeten we straks kennen?</vt:lpstr>
      <vt:lpstr>Zelfstandig lezen en maken t/m opgave 10</vt:lpstr>
      <vt:lpstr>PowerPoint-presentatie</vt:lpstr>
      <vt:lpstr>PowerPoint-presentatie</vt:lpstr>
      <vt:lpstr>PowerPoint-presentatie</vt:lpstr>
      <vt:lpstr>Zelfstandig lezen en maken t/m opgave 12</vt:lpstr>
      <vt:lpstr>PowerPoint-presentatie</vt:lpstr>
      <vt:lpstr>Financiering van niet-commerciële organisaties.</vt:lpstr>
      <vt:lpstr>Financiering van niet-commerciële organisaties.</vt:lpstr>
      <vt:lpstr>Financieel beleid.</vt:lpstr>
      <vt:lpstr>Zelfstandig lezen en maken t/m opgave 15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122</cp:revision>
  <dcterms:created xsi:type="dcterms:W3CDTF">2017-01-22T09:51:43Z</dcterms:created>
  <dcterms:modified xsi:type="dcterms:W3CDTF">2018-02-01T13:31:09Z</dcterms:modified>
</cp:coreProperties>
</file>